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Agrandir" panose="020B0604020202020204" charset="0"/>
      <p:regular r:id="rId25"/>
    </p:embeddedFont>
    <p:embeddedFont>
      <p:font typeface="Canva Sans" panose="020B0604020202020204" charset="0"/>
      <p:regular r:id="rId26"/>
    </p:embeddedFont>
    <p:embeddedFont>
      <p:font typeface="Canva Sans Bold" panose="020B0604020202020204" charset="0"/>
      <p:regular r:id="rId27"/>
    </p:embeddedFont>
    <p:embeddedFont>
      <p:font typeface="Canva Sans Bold Italic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himanshupoddar/zomato-bangalore-restaurants" TargetMode="External"/><Relationship Id="rId7" Type="http://schemas.openxmlformats.org/officeDocument/2006/relationships/image" Target="../media/image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datasets/himanshupoddar/zomato-bangalore-restaurants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www.kaggle.com/datasets/himanshupoddar/zomato-bangalore-restaurants" TargetMode="Externa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himanshupoddar/zomato-bangalore-restaurants" TargetMode="External"/><Relationship Id="rId7" Type="http://schemas.openxmlformats.org/officeDocument/2006/relationships/image" Target="../media/image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himanshupoddar/zomato-bangalore-restaurants" TargetMode="External"/><Relationship Id="rId7" Type="http://schemas.openxmlformats.org/officeDocument/2006/relationships/image" Target="../media/image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609600" y="-495300"/>
            <a:ext cx="19507200" cy="11049000"/>
          </a:xfrm>
          <a:custGeom>
            <a:avLst/>
            <a:gdLst/>
            <a:ahLst/>
            <a:cxnLst/>
            <a:rect l="l" t="t" r="r" b="b"/>
            <a:pathLst>
              <a:path w="18652619" h="10492098">
                <a:moveTo>
                  <a:pt x="0" y="0"/>
                </a:moveTo>
                <a:lnTo>
                  <a:pt x="18652619" y="0"/>
                </a:lnTo>
                <a:lnTo>
                  <a:pt x="18652619" y="10492098"/>
                </a:lnTo>
                <a:lnTo>
                  <a:pt x="0" y="10492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85454" y="1793169"/>
            <a:ext cx="12530996" cy="6212408"/>
          </a:xfrm>
          <a:custGeom>
            <a:avLst/>
            <a:gdLst/>
            <a:ahLst/>
            <a:cxnLst/>
            <a:rect l="l" t="t" r="r" b="b"/>
            <a:pathLst>
              <a:path w="12530996" h="6212408">
                <a:moveTo>
                  <a:pt x="0" y="0"/>
                </a:moveTo>
                <a:lnTo>
                  <a:pt x="12530996" y="0"/>
                </a:lnTo>
                <a:lnTo>
                  <a:pt x="12530996" y="6212408"/>
                </a:lnTo>
                <a:lnTo>
                  <a:pt x="0" y="6212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73" t="-12884" r="-23969" b="-989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96410" y="102190"/>
            <a:ext cx="4295180" cy="1450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899"/>
              </a:lnSpc>
              <a:spcBef>
                <a:spcPct val="0"/>
              </a:spcBef>
            </a:pPr>
            <a:r>
              <a:rPr lang="en-US" sz="8499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Mumbai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74068" y="9220200"/>
            <a:ext cx="13205580" cy="380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 u="sng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www.kaggle.com/datasets/himanshupoddar/zomato-bangalore-restaurants"/>
              </a:rPr>
              <a:t>Source : https://www.kaggle.com/datasets/sleepyowl007/zomato-mumbai-dataset/data</a:t>
            </a:r>
          </a:p>
        </p:txBody>
      </p:sp>
      <p:sp>
        <p:nvSpPr>
          <p:cNvPr id="5" name="Freeform 5"/>
          <p:cNvSpPr/>
          <p:nvPr/>
        </p:nvSpPr>
        <p:spPr>
          <a:xfrm>
            <a:off x="16544821" y="102870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995817" y="4899373"/>
            <a:ext cx="1991633" cy="3983266"/>
          </a:xfrm>
          <a:custGeom>
            <a:avLst/>
            <a:gdLst/>
            <a:ahLst/>
            <a:cxnLst/>
            <a:rect l="l" t="t" r="r" b="b"/>
            <a:pathLst>
              <a:path w="1991633" h="3983266">
                <a:moveTo>
                  <a:pt x="0" y="0"/>
                </a:moveTo>
                <a:lnTo>
                  <a:pt x="1991634" y="0"/>
                </a:lnTo>
                <a:lnTo>
                  <a:pt x="1991634" y="3983266"/>
                </a:lnTo>
                <a:lnTo>
                  <a:pt x="0" y="3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98632" y="1553171"/>
            <a:ext cx="7290735" cy="7705129"/>
          </a:xfrm>
          <a:custGeom>
            <a:avLst/>
            <a:gdLst/>
            <a:ahLst/>
            <a:cxnLst/>
            <a:rect l="l" t="t" r="r" b="b"/>
            <a:pathLst>
              <a:path w="7290735" h="7705129">
                <a:moveTo>
                  <a:pt x="0" y="0"/>
                </a:moveTo>
                <a:lnTo>
                  <a:pt x="7290736" y="0"/>
                </a:lnTo>
                <a:lnTo>
                  <a:pt x="7290736" y="7705129"/>
                </a:lnTo>
                <a:lnTo>
                  <a:pt x="0" y="7705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028700" y="623888"/>
            <a:ext cx="1719689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  <a:spcBef>
                <a:spcPct val="0"/>
              </a:spcBef>
            </a:pPr>
            <a:r>
              <a:rPr lang="en-US" sz="3866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randir"/>
                <a:ea typeface="Agrandir"/>
                <a:cs typeface="Agrandir"/>
                <a:sym typeface="Agrandir"/>
              </a:rPr>
              <a:t>Top localities by restaurant presence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08163"/>
            <a:ext cx="20111643" cy="20061364"/>
          </a:xfrm>
          <a:custGeom>
            <a:avLst/>
            <a:gdLst/>
            <a:ahLst/>
            <a:cxnLst/>
            <a:rect l="l" t="t" r="r" b="b"/>
            <a:pathLst>
              <a:path w="20111643" h="20061364">
                <a:moveTo>
                  <a:pt x="0" y="0"/>
                </a:moveTo>
                <a:lnTo>
                  <a:pt x="20111643" y="0"/>
                </a:lnTo>
                <a:lnTo>
                  <a:pt x="20111643" y="20061364"/>
                </a:lnTo>
                <a:lnTo>
                  <a:pt x="0" y="20061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6216" y="1827040"/>
            <a:ext cx="17655569" cy="8459960"/>
          </a:xfrm>
          <a:custGeom>
            <a:avLst/>
            <a:gdLst/>
            <a:ahLst/>
            <a:cxnLst/>
            <a:rect l="l" t="t" r="r" b="b"/>
            <a:pathLst>
              <a:path w="17655569" h="8459960">
                <a:moveTo>
                  <a:pt x="0" y="0"/>
                </a:moveTo>
                <a:lnTo>
                  <a:pt x="17655568" y="0"/>
                </a:lnTo>
                <a:lnTo>
                  <a:pt x="17655568" y="8459960"/>
                </a:lnTo>
                <a:lnTo>
                  <a:pt x="0" y="8459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2099269" y="6673362"/>
            <a:ext cx="4198538" cy="4114800"/>
          </a:xfrm>
          <a:custGeom>
            <a:avLst/>
            <a:gdLst/>
            <a:ahLst/>
            <a:cxnLst/>
            <a:rect l="l" t="t" r="r" b="b"/>
            <a:pathLst>
              <a:path w="4198538" h="4114800">
                <a:moveTo>
                  <a:pt x="0" y="0"/>
                </a:moveTo>
                <a:lnTo>
                  <a:pt x="4198538" y="0"/>
                </a:lnTo>
                <a:lnTo>
                  <a:pt x="41985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7040" y="-114300"/>
            <a:ext cx="17713921" cy="105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  <a:spcBef>
                <a:spcPct val="0"/>
              </a:spcBef>
            </a:pPr>
            <a:r>
              <a:rPr lang="en-US" sz="6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Zomato’s financials over the years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83523" y="939945"/>
            <a:ext cx="5832277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i="1" dirty="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Gross order value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04955" y="1274388"/>
            <a:ext cx="13245026" cy="8791386"/>
          </a:xfrm>
          <a:custGeom>
            <a:avLst/>
            <a:gdLst/>
            <a:ahLst/>
            <a:cxnLst/>
            <a:rect l="l" t="t" r="r" b="b"/>
            <a:pathLst>
              <a:path w="13245026" h="8791386">
                <a:moveTo>
                  <a:pt x="0" y="0"/>
                </a:moveTo>
                <a:lnTo>
                  <a:pt x="13245026" y="0"/>
                </a:lnTo>
                <a:lnTo>
                  <a:pt x="13245026" y="8791386"/>
                </a:lnTo>
                <a:lnTo>
                  <a:pt x="0" y="8791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4910029" y="4450326"/>
            <a:ext cx="8409810" cy="7200900"/>
          </a:xfrm>
          <a:custGeom>
            <a:avLst/>
            <a:gdLst/>
            <a:ahLst/>
            <a:cxnLst/>
            <a:rect l="l" t="t" r="r" b="b"/>
            <a:pathLst>
              <a:path w="8409810" h="7200900">
                <a:moveTo>
                  <a:pt x="0" y="0"/>
                </a:moveTo>
                <a:lnTo>
                  <a:pt x="8409810" y="0"/>
                </a:lnTo>
                <a:lnTo>
                  <a:pt x="840981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7040" y="-114300"/>
            <a:ext cx="17713921" cy="105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  <a:spcBef>
                <a:spcPct val="0"/>
              </a:spcBef>
            </a:pPr>
            <a:r>
              <a:rPr lang="en-US" sz="6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Zomato’s financials over the years</a:t>
            </a:r>
          </a:p>
        </p:txBody>
      </p:sp>
      <p:sp>
        <p:nvSpPr>
          <p:cNvPr id="5" name="Freeform 5"/>
          <p:cNvSpPr/>
          <p:nvPr/>
        </p:nvSpPr>
        <p:spPr>
          <a:xfrm>
            <a:off x="15705758" y="0"/>
            <a:ext cx="8409810" cy="7200900"/>
          </a:xfrm>
          <a:custGeom>
            <a:avLst/>
            <a:gdLst/>
            <a:ahLst/>
            <a:cxnLst/>
            <a:rect l="l" t="t" r="r" b="b"/>
            <a:pathLst>
              <a:path w="8409810" h="7200900">
                <a:moveTo>
                  <a:pt x="0" y="0"/>
                </a:moveTo>
                <a:lnTo>
                  <a:pt x="8409811" y="0"/>
                </a:lnTo>
                <a:lnTo>
                  <a:pt x="8409811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76899" y="-1032070"/>
            <a:ext cx="20346091" cy="20295226"/>
          </a:xfrm>
          <a:custGeom>
            <a:avLst/>
            <a:gdLst/>
            <a:ahLst/>
            <a:cxnLst/>
            <a:rect l="l" t="t" r="r" b="b"/>
            <a:pathLst>
              <a:path w="20346091" h="20295226">
                <a:moveTo>
                  <a:pt x="0" y="0"/>
                </a:moveTo>
                <a:lnTo>
                  <a:pt x="20346092" y="0"/>
                </a:lnTo>
                <a:lnTo>
                  <a:pt x="20346092" y="20295226"/>
                </a:lnTo>
                <a:lnTo>
                  <a:pt x="0" y="20295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1392" y="1219042"/>
            <a:ext cx="7324755" cy="8536368"/>
          </a:xfrm>
          <a:custGeom>
            <a:avLst/>
            <a:gdLst/>
            <a:ahLst/>
            <a:cxnLst/>
            <a:rect l="l" t="t" r="r" b="b"/>
            <a:pathLst>
              <a:path w="7324755" h="8536368">
                <a:moveTo>
                  <a:pt x="0" y="0"/>
                </a:moveTo>
                <a:lnTo>
                  <a:pt x="7324754" y="0"/>
                </a:lnTo>
                <a:lnTo>
                  <a:pt x="7324754" y="8536369"/>
                </a:lnTo>
                <a:lnTo>
                  <a:pt x="0" y="8536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264157" y="1171457"/>
            <a:ext cx="6995143" cy="8631539"/>
          </a:xfrm>
          <a:custGeom>
            <a:avLst/>
            <a:gdLst/>
            <a:ahLst/>
            <a:cxnLst/>
            <a:rect l="l" t="t" r="r" b="b"/>
            <a:pathLst>
              <a:path w="6995143" h="8631539">
                <a:moveTo>
                  <a:pt x="0" y="0"/>
                </a:moveTo>
                <a:lnTo>
                  <a:pt x="6995143" y="0"/>
                </a:lnTo>
                <a:lnTo>
                  <a:pt x="6995143" y="8631539"/>
                </a:lnTo>
                <a:lnTo>
                  <a:pt x="0" y="8631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3223857" y="2268415"/>
            <a:ext cx="1313020" cy="650487"/>
          </a:xfrm>
          <a:custGeom>
            <a:avLst/>
            <a:gdLst/>
            <a:ahLst/>
            <a:cxnLst/>
            <a:rect l="l" t="t" r="r" b="b"/>
            <a:pathLst>
              <a:path w="1313020" h="650487">
                <a:moveTo>
                  <a:pt x="0" y="0"/>
                </a:moveTo>
                <a:lnTo>
                  <a:pt x="1313020" y="0"/>
                </a:lnTo>
                <a:lnTo>
                  <a:pt x="1313020" y="650487"/>
                </a:lnTo>
                <a:lnTo>
                  <a:pt x="0" y="650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36372" y="90913"/>
            <a:ext cx="13815256" cy="130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28"/>
              </a:lnSpc>
            </a:pPr>
            <a:r>
              <a:rPr lang="en-US" sz="7806" b="1" dirty="0">
                <a:solidFill>
                  <a:srgbClr val="000000">
                    <a:alpha val="60784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Zomato &amp; Swiggy : financials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10200" y="9417070"/>
            <a:ext cx="13205580" cy="79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</a:pPr>
            <a:r>
              <a:rPr lang="en-US" sz="2253" dirty="0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</a:rPr>
              <a:t>        Source </a:t>
            </a:r>
            <a:r>
              <a:rPr lang="en-US" sz="2253" dirty="0">
                <a:solidFill>
                  <a:schemeClr val="bg1">
                    <a:lumMod val="75000"/>
                  </a:schemeClr>
                </a:solidFill>
                <a:latin typeface="Canva Sans"/>
                <a:ea typeface="Canva Sans"/>
                <a:cs typeface="Canva Sans"/>
                <a:sym typeface="Canva Sans"/>
              </a:rPr>
              <a:t>:  </a:t>
            </a:r>
            <a:r>
              <a:rPr lang="en-US" sz="2253" u="sng" dirty="0">
                <a:solidFill>
                  <a:schemeClr val="bg1">
                    <a:lumMod val="75000"/>
                  </a:schemeClr>
                </a:solidFill>
                <a:latin typeface="Canva Sans"/>
                <a:ea typeface="Canva Sans"/>
                <a:cs typeface="Canva Sans"/>
                <a:sym typeface="Canva Sans"/>
                <a:hlinkClick r:id="rId6" tooltip="https://www.kaggle.com/datasets/himanshupoddar/zomato-bangalore-restauran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https://www.swiggy.com/corporate/investor-relations/financial-results/</a:t>
            </a:r>
          </a:p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 u="sng" dirty="0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</a:rPr>
              <a:t>https://www.eternal.com/investor-relations/results/</a:t>
            </a: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80468" y="-5649691"/>
            <a:ext cx="19168468" cy="19120546"/>
          </a:xfrm>
          <a:custGeom>
            <a:avLst/>
            <a:gdLst/>
            <a:ahLst/>
            <a:cxnLst/>
            <a:rect l="l" t="t" r="r" b="b"/>
            <a:pathLst>
              <a:path w="19168468" h="19120546">
                <a:moveTo>
                  <a:pt x="0" y="0"/>
                </a:moveTo>
                <a:lnTo>
                  <a:pt x="19168468" y="0"/>
                </a:lnTo>
                <a:lnTo>
                  <a:pt x="19168468" y="19120546"/>
                </a:lnTo>
                <a:lnTo>
                  <a:pt x="0" y="19120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93395" y="1404361"/>
            <a:ext cx="13301209" cy="7478279"/>
          </a:xfrm>
          <a:custGeom>
            <a:avLst/>
            <a:gdLst/>
            <a:ahLst/>
            <a:cxnLst/>
            <a:rect l="l" t="t" r="r" b="b"/>
            <a:pathLst>
              <a:path w="13301209" h="7478279">
                <a:moveTo>
                  <a:pt x="0" y="0"/>
                </a:moveTo>
                <a:lnTo>
                  <a:pt x="13301210" y="0"/>
                </a:lnTo>
                <a:lnTo>
                  <a:pt x="13301210" y="7478278"/>
                </a:lnTo>
                <a:lnTo>
                  <a:pt x="0" y="7478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" r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376508" y="8844539"/>
            <a:ext cx="5506643" cy="37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</a:rPr>
              <a:t>Source : HCES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18036" y="293111"/>
            <a:ext cx="12602964" cy="1111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100"/>
              </a:lnSpc>
              <a:spcBef>
                <a:spcPct val="0"/>
              </a:spcBef>
            </a:pPr>
            <a:r>
              <a:rPr lang="en-US" sz="65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Household expenditure report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220200"/>
            <a:ext cx="7505700" cy="382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*preprocessed food includes purchased cooked meals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49726" y="-4960140"/>
            <a:ext cx="21533297" cy="21479463"/>
          </a:xfrm>
          <a:custGeom>
            <a:avLst/>
            <a:gdLst/>
            <a:ahLst/>
            <a:cxnLst/>
            <a:rect l="l" t="t" r="r" b="b"/>
            <a:pathLst>
              <a:path w="21533297" h="21479463">
                <a:moveTo>
                  <a:pt x="0" y="0"/>
                </a:moveTo>
                <a:lnTo>
                  <a:pt x="21533297" y="0"/>
                </a:lnTo>
                <a:lnTo>
                  <a:pt x="21533297" y="21479463"/>
                </a:lnTo>
                <a:lnTo>
                  <a:pt x="0" y="21479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45770" y="1404361"/>
            <a:ext cx="13301209" cy="7478279"/>
          </a:xfrm>
          <a:custGeom>
            <a:avLst/>
            <a:gdLst/>
            <a:ahLst/>
            <a:cxnLst/>
            <a:rect l="l" t="t" r="r" b="b"/>
            <a:pathLst>
              <a:path w="13301209" h="7478279">
                <a:moveTo>
                  <a:pt x="0" y="0"/>
                </a:moveTo>
                <a:lnTo>
                  <a:pt x="13301210" y="0"/>
                </a:lnTo>
                <a:lnTo>
                  <a:pt x="13301210" y="7478278"/>
                </a:lnTo>
                <a:lnTo>
                  <a:pt x="0" y="7478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" r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376508" y="8844539"/>
            <a:ext cx="5506643" cy="37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</a:rPr>
              <a:t>Source : HCES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18036" y="293111"/>
            <a:ext cx="12450564" cy="1111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100"/>
              </a:lnSpc>
              <a:spcBef>
                <a:spcPct val="0"/>
              </a:spcBef>
            </a:pPr>
            <a:r>
              <a:rPr lang="en-US" sz="65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Household expenditure report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220200"/>
            <a:ext cx="7647388" cy="382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*preprocessed food includes purchased cooked meals</a:t>
            </a: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86633" y="628142"/>
            <a:ext cx="4616243" cy="9030715"/>
          </a:xfrm>
          <a:custGeom>
            <a:avLst/>
            <a:gdLst/>
            <a:ahLst/>
            <a:cxnLst/>
            <a:rect l="l" t="t" r="r" b="b"/>
            <a:pathLst>
              <a:path w="4616243" h="9030715">
                <a:moveTo>
                  <a:pt x="0" y="0"/>
                </a:moveTo>
                <a:lnTo>
                  <a:pt x="4616244" y="0"/>
                </a:lnTo>
                <a:lnTo>
                  <a:pt x="4616244" y="9030716"/>
                </a:lnTo>
                <a:lnTo>
                  <a:pt x="0" y="9030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98"/>
            </a:stretch>
          </a:blipFill>
        </p:spPr>
      </p:sp>
      <p:sp>
        <p:nvSpPr>
          <p:cNvPr id="3" name="Freeform 3"/>
          <p:cNvSpPr/>
          <p:nvPr/>
        </p:nvSpPr>
        <p:spPr>
          <a:xfrm rot="-2060395" flipV="1">
            <a:off x="7417577" y="2146259"/>
            <a:ext cx="2154356" cy="608606"/>
          </a:xfrm>
          <a:custGeom>
            <a:avLst/>
            <a:gdLst/>
            <a:ahLst/>
            <a:cxnLst/>
            <a:rect l="l" t="t" r="r" b="b"/>
            <a:pathLst>
              <a:path w="2154356" h="608606">
                <a:moveTo>
                  <a:pt x="0" y="608606"/>
                </a:moveTo>
                <a:lnTo>
                  <a:pt x="2154356" y="608606"/>
                </a:lnTo>
                <a:lnTo>
                  <a:pt x="2154356" y="0"/>
                </a:lnTo>
                <a:lnTo>
                  <a:pt x="0" y="0"/>
                </a:lnTo>
                <a:lnTo>
                  <a:pt x="0" y="60860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770886" y="1496410"/>
            <a:ext cx="2725914" cy="897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70"/>
              </a:lnSpc>
            </a:pPr>
            <a:r>
              <a:rPr lang="en-US" sz="5335" b="1" dirty="0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≈32.78%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7822" y="-5826940"/>
            <a:ext cx="21940031" cy="21885181"/>
          </a:xfrm>
          <a:custGeom>
            <a:avLst/>
            <a:gdLst/>
            <a:ahLst/>
            <a:cxnLst/>
            <a:rect l="l" t="t" r="r" b="b"/>
            <a:pathLst>
              <a:path w="21940031" h="21885181">
                <a:moveTo>
                  <a:pt x="0" y="0"/>
                </a:moveTo>
                <a:lnTo>
                  <a:pt x="21940031" y="0"/>
                </a:lnTo>
                <a:lnTo>
                  <a:pt x="21940031" y="21885181"/>
                </a:lnTo>
                <a:lnTo>
                  <a:pt x="0" y="218851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6991" y="1118579"/>
            <a:ext cx="15952309" cy="8192767"/>
          </a:xfrm>
          <a:custGeom>
            <a:avLst/>
            <a:gdLst/>
            <a:ahLst/>
            <a:cxnLst/>
            <a:rect l="l" t="t" r="r" b="b"/>
            <a:pathLst>
              <a:path w="15952309" h="8192767">
                <a:moveTo>
                  <a:pt x="0" y="0"/>
                </a:moveTo>
                <a:lnTo>
                  <a:pt x="15952309" y="0"/>
                </a:lnTo>
                <a:lnTo>
                  <a:pt x="15952309" y="8192767"/>
                </a:lnTo>
                <a:lnTo>
                  <a:pt x="0" y="8192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" b="-1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44821" y="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84642" y="6303734"/>
            <a:ext cx="1991633" cy="3983266"/>
          </a:xfrm>
          <a:custGeom>
            <a:avLst/>
            <a:gdLst/>
            <a:ahLst/>
            <a:cxnLst/>
            <a:rect l="l" t="t" r="r" b="b"/>
            <a:pathLst>
              <a:path w="1991633" h="3983266">
                <a:moveTo>
                  <a:pt x="0" y="0"/>
                </a:moveTo>
                <a:lnTo>
                  <a:pt x="1991633" y="0"/>
                </a:lnTo>
                <a:lnTo>
                  <a:pt x="1991633" y="3983266"/>
                </a:lnTo>
                <a:lnTo>
                  <a:pt x="0" y="3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933999"/>
            <a:ext cx="9525" cy="380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302073" y="259728"/>
            <a:ext cx="13674328" cy="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Growth in expenditure of preprocessed food : Urban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42347" y="9273246"/>
            <a:ext cx="5506643" cy="37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</a:rPr>
              <a:t>Source : HCES </a:t>
            </a:r>
          </a:p>
        </p:txBody>
      </p:sp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894919" y="-5827386"/>
            <a:ext cx="24690098" cy="24628372"/>
          </a:xfrm>
          <a:custGeom>
            <a:avLst/>
            <a:gdLst/>
            <a:ahLst/>
            <a:cxnLst/>
            <a:rect l="l" t="t" r="r" b="b"/>
            <a:pathLst>
              <a:path w="24690098" h="24628372">
                <a:moveTo>
                  <a:pt x="0" y="0"/>
                </a:moveTo>
                <a:lnTo>
                  <a:pt x="24690097" y="0"/>
                </a:lnTo>
                <a:lnTo>
                  <a:pt x="24690097" y="24628373"/>
                </a:lnTo>
                <a:lnTo>
                  <a:pt x="0" y="24628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3335" y="1132108"/>
            <a:ext cx="15925965" cy="8179238"/>
          </a:xfrm>
          <a:custGeom>
            <a:avLst/>
            <a:gdLst/>
            <a:ahLst/>
            <a:cxnLst/>
            <a:rect l="l" t="t" r="r" b="b"/>
            <a:pathLst>
              <a:path w="15925965" h="8179238">
                <a:moveTo>
                  <a:pt x="0" y="0"/>
                </a:moveTo>
                <a:lnTo>
                  <a:pt x="15925965" y="0"/>
                </a:lnTo>
                <a:lnTo>
                  <a:pt x="15925965" y="8179238"/>
                </a:lnTo>
                <a:lnTo>
                  <a:pt x="0" y="817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" r="-83"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377900" y="266713"/>
            <a:ext cx="16071900" cy="712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Growth in expenditure of preprocessed food : Urban &amp; Rural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08337" y="9220200"/>
            <a:ext cx="5506643" cy="37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</a:rPr>
              <a:t>Source : HCES </a:t>
            </a:r>
          </a:p>
        </p:txBody>
      </p:sp>
      <p:sp>
        <p:nvSpPr>
          <p:cNvPr id="6" name="Freeform 6"/>
          <p:cNvSpPr/>
          <p:nvPr/>
        </p:nvSpPr>
        <p:spPr>
          <a:xfrm>
            <a:off x="-684642" y="6303734"/>
            <a:ext cx="1991633" cy="3983266"/>
          </a:xfrm>
          <a:custGeom>
            <a:avLst/>
            <a:gdLst/>
            <a:ahLst/>
            <a:cxnLst/>
            <a:rect l="l" t="t" r="r" b="b"/>
            <a:pathLst>
              <a:path w="1991633" h="3983266">
                <a:moveTo>
                  <a:pt x="0" y="0"/>
                </a:moveTo>
                <a:lnTo>
                  <a:pt x="1991633" y="0"/>
                </a:lnTo>
                <a:lnTo>
                  <a:pt x="1991633" y="3983266"/>
                </a:lnTo>
                <a:lnTo>
                  <a:pt x="0" y="3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44821" y="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50" y="2549185"/>
            <a:ext cx="13776499" cy="7737815"/>
          </a:xfrm>
          <a:custGeom>
            <a:avLst/>
            <a:gdLst/>
            <a:ahLst/>
            <a:cxnLst/>
            <a:rect l="l" t="t" r="r" b="b"/>
            <a:pathLst>
              <a:path w="13776499" h="7737815">
                <a:moveTo>
                  <a:pt x="0" y="0"/>
                </a:moveTo>
                <a:lnTo>
                  <a:pt x="13776499" y="0"/>
                </a:lnTo>
                <a:lnTo>
                  <a:pt x="13776499" y="7737815"/>
                </a:lnTo>
                <a:lnTo>
                  <a:pt x="0" y="7737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t="-1838" b="-3177"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776" y="-646517"/>
            <a:ext cx="13446790" cy="1120727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62973" y="-6140281"/>
            <a:ext cx="25538173" cy="25474328"/>
          </a:xfrm>
          <a:custGeom>
            <a:avLst/>
            <a:gdLst/>
            <a:ahLst/>
            <a:cxnLst/>
            <a:rect l="l" t="t" r="r" b="b"/>
            <a:pathLst>
              <a:path w="25538173" h="25474328">
                <a:moveTo>
                  <a:pt x="0" y="0"/>
                </a:moveTo>
                <a:lnTo>
                  <a:pt x="25538174" y="0"/>
                </a:lnTo>
                <a:lnTo>
                  <a:pt x="25538174" y="25474328"/>
                </a:lnTo>
                <a:lnTo>
                  <a:pt x="0" y="25474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70006" y="1515181"/>
            <a:ext cx="9147989" cy="7256637"/>
          </a:xfrm>
          <a:custGeom>
            <a:avLst/>
            <a:gdLst/>
            <a:ahLst/>
            <a:cxnLst/>
            <a:rect l="l" t="t" r="r" b="b"/>
            <a:pathLst>
              <a:path w="9147989" h="7256637">
                <a:moveTo>
                  <a:pt x="0" y="0"/>
                </a:moveTo>
                <a:lnTo>
                  <a:pt x="9147988" y="0"/>
                </a:lnTo>
                <a:lnTo>
                  <a:pt x="9147988" y="7256638"/>
                </a:lnTo>
                <a:lnTo>
                  <a:pt x="0" y="72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850"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2171254" y="98181"/>
            <a:ext cx="13945493" cy="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Growth in expenditure of preprocessed food : Overall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76356" y="9220200"/>
            <a:ext cx="5506643" cy="37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</a:rPr>
              <a:t>Source : HCES </a:t>
            </a:r>
          </a:p>
        </p:txBody>
      </p:sp>
      <p:sp>
        <p:nvSpPr>
          <p:cNvPr id="6" name="Freeform 6"/>
          <p:cNvSpPr/>
          <p:nvPr/>
        </p:nvSpPr>
        <p:spPr>
          <a:xfrm>
            <a:off x="-684642" y="6303734"/>
            <a:ext cx="1991633" cy="3983266"/>
          </a:xfrm>
          <a:custGeom>
            <a:avLst/>
            <a:gdLst/>
            <a:ahLst/>
            <a:cxnLst/>
            <a:rect l="l" t="t" r="r" b="b"/>
            <a:pathLst>
              <a:path w="1991633" h="3983266">
                <a:moveTo>
                  <a:pt x="0" y="0"/>
                </a:moveTo>
                <a:lnTo>
                  <a:pt x="1991633" y="0"/>
                </a:lnTo>
                <a:lnTo>
                  <a:pt x="1991633" y="3983266"/>
                </a:lnTo>
                <a:lnTo>
                  <a:pt x="0" y="3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44821" y="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92177" y="-7606473"/>
            <a:ext cx="22423356" cy="22367298"/>
          </a:xfrm>
          <a:custGeom>
            <a:avLst/>
            <a:gdLst/>
            <a:ahLst/>
            <a:cxnLst/>
            <a:rect l="l" t="t" r="r" b="b"/>
            <a:pathLst>
              <a:path w="22423356" h="22367298">
                <a:moveTo>
                  <a:pt x="0" y="0"/>
                </a:moveTo>
                <a:lnTo>
                  <a:pt x="22423356" y="0"/>
                </a:lnTo>
                <a:lnTo>
                  <a:pt x="22423356" y="22367298"/>
                </a:lnTo>
                <a:lnTo>
                  <a:pt x="0" y="22367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97518" y="1524577"/>
            <a:ext cx="14092963" cy="7237846"/>
          </a:xfrm>
          <a:custGeom>
            <a:avLst/>
            <a:gdLst/>
            <a:ahLst/>
            <a:cxnLst/>
            <a:rect l="l" t="t" r="r" b="b"/>
            <a:pathLst>
              <a:path w="14092963" h="7237846">
                <a:moveTo>
                  <a:pt x="0" y="0"/>
                </a:moveTo>
                <a:lnTo>
                  <a:pt x="14092964" y="0"/>
                </a:lnTo>
                <a:lnTo>
                  <a:pt x="14092964" y="7237846"/>
                </a:lnTo>
                <a:lnTo>
                  <a:pt x="0" y="723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" r="-8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44821" y="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84642" y="6303734"/>
            <a:ext cx="1991633" cy="3983266"/>
          </a:xfrm>
          <a:custGeom>
            <a:avLst/>
            <a:gdLst/>
            <a:ahLst/>
            <a:cxnLst/>
            <a:rect l="l" t="t" r="r" b="b"/>
            <a:pathLst>
              <a:path w="1991633" h="3983266">
                <a:moveTo>
                  <a:pt x="0" y="0"/>
                </a:moveTo>
                <a:lnTo>
                  <a:pt x="1991633" y="0"/>
                </a:lnTo>
                <a:lnTo>
                  <a:pt x="1991633" y="3983266"/>
                </a:lnTo>
                <a:lnTo>
                  <a:pt x="0" y="3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046553" y="9220200"/>
            <a:ext cx="5506643" cy="37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</a:rPr>
              <a:t>Source : HCES and Google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22400" y="316244"/>
            <a:ext cx="14941600" cy="1463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Tracking GDP per capita and expenditure on processed food trends</a:t>
            </a: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32751" y="-7160736"/>
            <a:ext cx="24557631" cy="24496236"/>
          </a:xfrm>
          <a:custGeom>
            <a:avLst/>
            <a:gdLst/>
            <a:ahLst/>
            <a:cxnLst/>
            <a:rect l="l" t="t" r="r" b="b"/>
            <a:pathLst>
              <a:path w="24557631" h="24496236">
                <a:moveTo>
                  <a:pt x="0" y="0"/>
                </a:moveTo>
                <a:lnTo>
                  <a:pt x="24557631" y="0"/>
                </a:lnTo>
                <a:lnTo>
                  <a:pt x="24557631" y="24496236"/>
                </a:lnTo>
                <a:lnTo>
                  <a:pt x="0" y="24496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1273" y="1547048"/>
            <a:ext cx="14005454" cy="7192904"/>
          </a:xfrm>
          <a:custGeom>
            <a:avLst/>
            <a:gdLst/>
            <a:ahLst/>
            <a:cxnLst/>
            <a:rect l="l" t="t" r="r" b="b"/>
            <a:pathLst>
              <a:path w="14005454" h="7192904">
                <a:moveTo>
                  <a:pt x="0" y="0"/>
                </a:moveTo>
                <a:lnTo>
                  <a:pt x="14005454" y="0"/>
                </a:lnTo>
                <a:lnTo>
                  <a:pt x="14005454" y="7192904"/>
                </a:lnTo>
                <a:lnTo>
                  <a:pt x="0" y="7192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84642" y="6303734"/>
            <a:ext cx="1991633" cy="3983266"/>
          </a:xfrm>
          <a:custGeom>
            <a:avLst/>
            <a:gdLst/>
            <a:ahLst/>
            <a:cxnLst/>
            <a:rect l="l" t="t" r="r" b="b"/>
            <a:pathLst>
              <a:path w="1991633" h="3983266">
                <a:moveTo>
                  <a:pt x="0" y="0"/>
                </a:moveTo>
                <a:lnTo>
                  <a:pt x="1991633" y="0"/>
                </a:lnTo>
                <a:lnTo>
                  <a:pt x="1991633" y="3983266"/>
                </a:lnTo>
                <a:lnTo>
                  <a:pt x="0" y="3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44821" y="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046553" y="9220200"/>
            <a:ext cx="5506643" cy="37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</a:rPr>
              <a:t>Source : Screener and Google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74144" y="320242"/>
            <a:ext cx="7760855" cy="1463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Tracking GDP per capita &amp; Zomato sales</a:t>
            </a:r>
          </a:p>
        </p:txBody>
      </p:sp>
    </p:spTree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44901" y="4424362"/>
            <a:ext cx="9398198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Thank you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 rot="9720163">
            <a:off x="12600387" y="-3298660"/>
            <a:ext cx="8670039" cy="8654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45778"/>
            <a:ext cx="13782565" cy="7741222"/>
          </a:xfrm>
          <a:custGeom>
            <a:avLst/>
            <a:gdLst/>
            <a:ahLst/>
            <a:cxnLst/>
            <a:rect l="l" t="t" r="r" b="b"/>
            <a:pathLst>
              <a:path w="13782565" h="7741222">
                <a:moveTo>
                  <a:pt x="0" y="0"/>
                </a:moveTo>
                <a:lnTo>
                  <a:pt x="13782565" y="0"/>
                </a:lnTo>
                <a:lnTo>
                  <a:pt x="13782565" y="7741222"/>
                </a:lnTo>
                <a:lnTo>
                  <a:pt x="0" y="7741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t="-1838" b="-3177"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776" y="-646517"/>
            <a:ext cx="13446790" cy="112072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62933" y="5957517"/>
            <a:ext cx="1991633" cy="3983266"/>
          </a:xfrm>
          <a:custGeom>
            <a:avLst/>
            <a:gdLst/>
            <a:ahLst/>
            <a:cxnLst/>
            <a:rect l="l" t="t" r="r" b="b"/>
            <a:pathLst>
              <a:path w="1991633" h="3983266">
                <a:moveTo>
                  <a:pt x="0" y="0"/>
                </a:moveTo>
                <a:lnTo>
                  <a:pt x="1991633" y="0"/>
                </a:lnTo>
                <a:lnTo>
                  <a:pt x="1991633" y="3983266"/>
                </a:lnTo>
                <a:lnTo>
                  <a:pt x="0" y="3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44821" y="102870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466473" y="-189551"/>
            <a:ext cx="9706727" cy="1218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49"/>
              </a:lnSpc>
              <a:spcBef>
                <a:spcPct val="0"/>
              </a:spcBef>
            </a:pPr>
            <a:r>
              <a:rPr lang="en-US" sz="710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</a:t>
            </a:r>
            <a:r>
              <a:rPr lang="en-US" sz="7106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summary(in %)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166A0CA-86E7-97F7-7C5F-BD92B4A2D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FD16182-03EF-D06C-51EB-403A00621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8EEB5E-AD56-8A09-4F57-1F3895B30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877" y="1333500"/>
            <a:ext cx="8002923" cy="784212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66215" y="2492729"/>
            <a:ext cx="11478989" cy="5726539"/>
          </a:xfrm>
          <a:custGeom>
            <a:avLst/>
            <a:gdLst/>
            <a:ahLst/>
            <a:cxnLst/>
            <a:rect l="l" t="t" r="r" b="b"/>
            <a:pathLst>
              <a:path w="11478989" h="5726539">
                <a:moveTo>
                  <a:pt x="0" y="0"/>
                </a:moveTo>
                <a:lnTo>
                  <a:pt x="11478990" y="0"/>
                </a:lnTo>
                <a:lnTo>
                  <a:pt x="11478990" y="5726538"/>
                </a:lnTo>
                <a:lnTo>
                  <a:pt x="0" y="572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94" t="-2176" r="-1249" b="-273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48200" y="77843"/>
            <a:ext cx="9716532" cy="196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098"/>
              </a:lnSpc>
              <a:spcBef>
                <a:spcPct val="0"/>
              </a:spcBef>
            </a:pPr>
            <a:r>
              <a:rPr lang="en-US" sz="11499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Gandhinagar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7052" y="1985857"/>
            <a:ext cx="12861530" cy="6428072"/>
          </a:xfrm>
          <a:custGeom>
            <a:avLst/>
            <a:gdLst/>
            <a:ahLst/>
            <a:cxnLst/>
            <a:rect l="l" t="t" r="r" b="b"/>
            <a:pathLst>
              <a:path w="12861530" h="6428072">
                <a:moveTo>
                  <a:pt x="0" y="0"/>
                </a:moveTo>
                <a:lnTo>
                  <a:pt x="12861530" y="0"/>
                </a:lnTo>
                <a:lnTo>
                  <a:pt x="12861530" y="6428072"/>
                </a:lnTo>
                <a:lnTo>
                  <a:pt x="0" y="6428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17" t="-14958" r="-7540" b="-8917"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716307" y="5957517"/>
            <a:ext cx="1991633" cy="3983266"/>
          </a:xfrm>
          <a:custGeom>
            <a:avLst/>
            <a:gdLst/>
            <a:ahLst/>
            <a:cxnLst/>
            <a:rect l="l" t="t" r="r" b="b"/>
            <a:pathLst>
              <a:path w="1991633" h="3983266">
                <a:moveTo>
                  <a:pt x="0" y="0"/>
                </a:moveTo>
                <a:lnTo>
                  <a:pt x="1991633" y="0"/>
                </a:lnTo>
                <a:lnTo>
                  <a:pt x="1991633" y="3983266"/>
                </a:lnTo>
                <a:lnTo>
                  <a:pt x="0" y="3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756350" y="-142875"/>
            <a:ext cx="4978450" cy="1292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  <a:spcBef>
                <a:spcPct val="0"/>
              </a:spcBef>
            </a:pPr>
            <a:r>
              <a:rPr lang="en-US" sz="7599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Bangalore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32713" y="9220200"/>
            <a:ext cx="13205580" cy="380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 u="sng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kaggle.com/datasets/himanshupoddar/zomato-bangalore-restaurants"/>
              </a:rPr>
              <a:t>Source : https://www.kaggle.com/datasets/himanshupoddar/zomato-bangalore-restaurants</a:t>
            </a:r>
          </a:p>
        </p:txBody>
      </p:sp>
      <p:sp>
        <p:nvSpPr>
          <p:cNvPr id="7" name="Freeform 7"/>
          <p:cNvSpPr/>
          <p:nvPr/>
        </p:nvSpPr>
        <p:spPr>
          <a:xfrm>
            <a:off x="16544821" y="102870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53510" y="-171450"/>
            <a:ext cx="601469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Bangalore</a:t>
            </a:r>
          </a:p>
        </p:txBody>
      </p:sp>
      <p:sp>
        <p:nvSpPr>
          <p:cNvPr id="3" name="Freeform 3"/>
          <p:cNvSpPr/>
          <p:nvPr/>
        </p:nvSpPr>
        <p:spPr>
          <a:xfrm>
            <a:off x="2871210" y="1787840"/>
            <a:ext cx="12779289" cy="8306538"/>
          </a:xfrm>
          <a:custGeom>
            <a:avLst/>
            <a:gdLst/>
            <a:ahLst/>
            <a:cxnLst/>
            <a:rect l="l" t="t" r="r" b="b"/>
            <a:pathLst>
              <a:path w="12779289" h="8306538">
                <a:moveTo>
                  <a:pt x="0" y="0"/>
                </a:moveTo>
                <a:lnTo>
                  <a:pt x="12779289" y="0"/>
                </a:lnTo>
                <a:lnTo>
                  <a:pt x="12779289" y="8306538"/>
                </a:lnTo>
                <a:lnTo>
                  <a:pt x="0" y="830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83749" y="1280794"/>
            <a:ext cx="1719689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  <a:spcBef>
                <a:spcPct val="0"/>
              </a:spcBef>
            </a:pPr>
            <a:r>
              <a:rPr lang="en-US" sz="3866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randir"/>
                <a:ea typeface="Agrandir"/>
                <a:cs typeface="Agrandir"/>
                <a:sym typeface="Agrandir"/>
              </a:rPr>
              <a:t>Top localities by restaurant presence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79406" y="9906098"/>
            <a:ext cx="13205580" cy="380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 u="sng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www.kaggle.com/datasets/himanshupoddar/zomato-bangalore-restaurants"/>
              </a:rPr>
              <a:t>Source : https://www.kaggle.com/datasets/himanshupoddar/zomato-bangalore-restaurants</a:t>
            </a:r>
          </a:p>
        </p:txBody>
      </p:sp>
      <p:sp>
        <p:nvSpPr>
          <p:cNvPr id="6" name="Freeform 6"/>
          <p:cNvSpPr/>
          <p:nvPr/>
        </p:nvSpPr>
        <p:spPr>
          <a:xfrm>
            <a:off x="-995817" y="4899373"/>
            <a:ext cx="1991633" cy="3983266"/>
          </a:xfrm>
          <a:custGeom>
            <a:avLst/>
            <a:gdLst/>
            <a:ahLst/>
            <a:cxnLst/>
            <a:rect l="l" t="t" r="r" b="b"/>
            <a:pathLst>
              <a:path w="1991633" h="3983266">
                <a:moveTo>
                  <a:pt x="0" y="0"/>
                </a:moveTo>
                <a:lnTo>
                  <a:pt x="1991634" y="0"/>
                </a:lnTo>
                <a:lnTo>
                  <a:pt x="1991634" y="3983266"/>
                </a:lnTo>
                <a:lnTo>
                  <a:pt x="0" y="3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44821" y="102870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37024" y="2204545"/>
            <a:ext cx="11540636" cy="5877910"/>
          </a:xfrm>
          <a:custGeom>
            <a:avLst/>
            <a:gdLst/>
            <a:ahLst/>
            <a:cxnLst/>
            <a:rect l="l" t="t" r="r" b="b"/>
            <a:pathLst>
              <a:path w="11540636" h="5877910">
                <a:moveTo>
                  <a:pt x="0" y="0"/>
                </a:moveTo>
                <a:lnTo>
                  <a:pt x="11540636" y="0"/>
                </a:lnTo>
                <a:lnTo>
                  <a:pt x="11540636" y="5877910"/>
                </a:lnTo>
                <a:lnTo>
                  <a:pt x="0" y="5877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163494" y="222247"/>
            <a:ext cx="4114106" cy="1450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Kolkata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33549" y="9220200"/>
            <a:ext cx="13205580" cy="380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 u="sng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www.kaggle.com/datasets/himanshupoddar/zomato-bangalore-restaurants"/>
              </a:rPr>
              <a:t>Source : https://www.kaggle.com/datasets/vora1011/zomato-kolkata-restaurants-2022</a:t>
            </a:r>
          </a:p>
        </p:txBody>
      </p:sp>
      <p:sp>
        <p:nvSpPr>
          <p:cNvPr id="5" name="Freeform 5"/>
          <p:cNvSpPr/>
          <p:nvPr/>
        </p:nvSpPr>
        <p:spPr>
          <a:xfrm>
            <a:off x="16544821" y="102870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995817" y="4899373"/>
            <a:ext cx="1991633" cy="3983266"/>
          </a:xfrm>
          <a:custGeom>
            <a:avLst/>
            <a:gdLst/>
            <a:ahLst/>
            <a:cxnLst/>
            <a:rect l="l" t="t" r="r" b="b"/>
            <a:pathLst>
              <a:path w="1991633" h="3983266">
                <a:moveTo>
                  <a:pt x="0" y="0"/>
                </a:moveTo>
                <a:lnTo>
                  <a:pt x="1991634" y="0"/>
                </a:lnTo>
                <a:lnTo>
                  <a:pt x="1991634" y="3983266"/>
                </a:lnTo>
                <a:lnTo>
                  <a:pt x="0" y="3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41025" y="1898415"/>
            <a:ext cx="7409698" cy="7359885"/>
          </a:xfrm>
          <a:custGeom>
            <a:avLst/>
            <a:gdLst/>
            <a:ahLst/>
            <a:cxnLst/>
            <a:rect l="l" t="t" r="r" b="b"/>
            <a:pathLst>
              <a:path w="7409698" h="7359885">
                <a:moveTo>
                  <a:pt x="0" y="0"/>
                </a:moveTo>
                <a:lnTo>
                  <a:pt x="7409698" y="0"/>
                </a:lnTo>
                <a:lnTo>
                  <a:pt x="7409698" y="7359885"/>
                </a:lnTo>
                <a:lnTo>
                  <a:pt x="0" y="7359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47427" y="333375"/>
            <a:ext cx="1719689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  <a:spcBef>
                <a:spcPct val="0"/>
              </a:spcBef>
            </a:pPr>
            <a:r>
              <a:rPr lang="en-US" sz="3866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randir"/>
                <a:ea typeface="Agrandir"/>
                <a:cs typeface="Agrandir"/>
                <a:sym typeface="Agrandir"/>
              </a:rPr>
              <a:t>Top localities by restaurant presence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227</Words>
  <Application>Microsoft Office PowerPoint</Application>
  <PresentationFormat>Custom</PresentationFormat>
  <Paragraphs>37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Canva Sans</vt:lpstr>
      <vt:lpstr>Canva Sans Bold Italics</vt:lpstr>
      <vt:lpstr>Canva Sans Bold</vt:lpstr>
      <vt:lpstr>Arial</vt:lpstr>
      <vt:lpstr>Agrandir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</dc:title>
  <dc:creator>Deepanshi Acharya</dc:creator>
  <cp:lastModifiedBy>yashrajsinh022@outlook.com</cp:lastModifiedBy>
  <cp:revision>3</cp:revision>
  <dcterms:created xsi:type="dcterms:W3CDTF">2006-08-16T00:00:00Z</dcterms:created>
  <dcterms:modified xsi:type="dcterms:W3CDTF">2025-04-10T17:16:45Z</dcterms:modified>
  <dc:identifier>DAGj26rearE</dc:identifier>
</cp:coreProperties>
</file>